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62"/>
  </p:notesMasterIdLst>
  <p:handoutMasterIdLst>
    <p:handoutMasterId r:id="rId63"/>
  </p:handoutMasterIdLst>
  <p:sldIdLst>
    <p:sldId id="476" r:id="rId2"/>
    <p:sldId id="537" r:id="rId3"/>
    <p:sldId id="478" r:id="rId4"/>
    <p:sldId id="482" r:id="rId5"/>
    <p:sldId id="483" r:id="rId6"/>
    <p:sldId id="484" r:id="rId7"/>
    <p:sldId id="485" r:id="rId8"/>
    <p:sldId id="486" r:id="rId9"/>
    <p:sldId id="503" r:id="rId10"/>
    <p:sldId id="487" r:id="rId11"/>
    <p:sldId id="488" r:id="rId12"/>
    <p:sldId id="489" r:id="rId13"/>
    <p:sldId id="490" r:id="rId14"/>
    <p:sldId id="491" r:id="rId15"/>
    <p:sldId id="492" r:id="rId16"/>
    <p:sldId id="501" r:id="rId17"/>
    <p:sldId id="498" r:id="rId18"/>
    <p:sldId id="493" r:id="rId19"/>
    <p:sldId id="494" r:id="rId20"/>
    <p:sldId id="495" r:id="rId21"/>
    <p:sldId id="496" r:id="rId22"/>
    <p:sldId id="479" r:id="rId23"/>
    <p:sldId id="480" r:id="rId24"/>
    <p:sldId id="499" r:id="rId25"/>
    <p:sldId id="500" r:id="rId26"/>
    <p:sldId id="502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32" r:id="rId35"/>
    <p:sldId id="481" r:id="rId36"/>
    <p:sldId id="531" r:id="rId37"/>
    <p:sldId id="533" r:id="rId38"/>
    <p:sldId id="511" r:id="rId39"/>
    <p:sldId id="512" r:id="rId40"/>
    <p:sldId id="513" r:id="rId41"/>
    <p:sldId id="524" r:id="rId42"/>
    <p:sldId id="514" r:id="rId43"/>
    <p:sldId id="534" r:id="rId44"/>
    <p:sldId id="515" r:id="rId45"/>
    <p:sldId id="516" r:id="rId46"/>
    <p:sldId id="517" r:id="rId47"/>
    <p:sldId id="520" r:id="rId48"/>
    <p:sldId id="518" r:id="rId49"/>
    <p:sldId id="519" r:id="rId50"/>
    <p:sldId id="521" r:id="rId51"/>
    <p:sldId id="522" r:id="rId52"/>
    <p:sldId id="523" r:id="rId53"/>
    <p:sldId id="525" r:id="rId54"/>
    <p:sldId id="535" r:id="rId55"/>
    <p:sldId id="536" r:id="rId56"/>
    <p:sldId id="526" r:id="rId57"/>
    <p:sldId id="527" r:id="rId58"/>
    <p:sldId id="528" r:id="rId59"/>
    <p:sldId id="530" r:id="rId60"/>
    <p:sldId id="529" r:id="rId6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FF"/>
    <a:srgbClr val="CC0000"/>
    <a:srgbClr val="BA9359"/>
    <a:srgbClr val="FFCC66"/>
    <a:srgbClr val="A4001D"/>
    <a:srgbClr val="A4050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803" autoAdjust="0"/>
  </p:normalViewPr>
  <p:slideViewPr>
    <p:cSldViewPr>
      <p:cViewPr varScale="1">
        <p:scale>
          <a:sx n="141" d="100"/>
          <a:sy n="141" d="100"/>
        </p:scale>
        <p:origin x="2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6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4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fall have an</a:t>
            </a:r>
            <a:r>
              <a:rPr lang="en-US" baseline="0" dirty="0"/>
              <a:t> Arg0?  No proto-agent!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1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2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04800" y="4705350"/>
            <a:ext cx="655317" cy="342900"/>
          </a:xfrm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framenet2.icsi.berkeley.edu/fnReports/data/frame/Cause_proliferation_in_number.x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framenet2.icsi.berkeley.edu/fnReports/data/frame/Change_position_on_a_scale.x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Computational Lexical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495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Lecture 7: Semantic Role Labeling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2508" y="4324350"/>
            <a:ext cx="241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Linguistic Institute </a:t>
            </a:r>
            <a:r>
              <a:rPr lang="en-US" sz="1800" dirty="0">
                <a:latin typeface="+mn-lt"/>
              </a:rPr>
              <a:t>2005</a:t>
            </a:r>
          </a:p>
          <a:p>
            <a:r>
              <a:rPr lang="en-US" sz="1800" dirty="0">
                <a:latin typeface="+mn-lt"/>
              </a:rPr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215256"/>
            <a:ext cx="7467600" cy="74295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4903"/>
            <a:ext cx="8534400" cy="3333750"/>
          </a:xfrm>
        </p:spPr>
        <p:txBody>
          <a:bodyPr/>
          <a:lstStyle/>
          <a:p>
            <a:r>
              <a:rPr lang="en-US" dirty="0"/>
              <a:t>A typical set: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850703"/>
            <a:ext cx="5331628" cy="216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09750"/>
            <a:ext cx="4114800" cy="21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1946"/>
            <a:ext cx="7467600" cy="742950"/>
          </a:xfrm>
        </p:spPr>
        <p:txBody>
          <a:bodyPr/>
          <a:lstStyle/>
          <a:p>
            <a:r>
              <a:rPr lang="en-US" dirty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1937983"/>
            <a:ext cx="4000500" cy="27100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8200" y="14757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thematic grid, case frame, </a:t>
            </a:r>
            <a:r>
              <a:rPr lang="en-US" sz="1800" b="1" dirty="0" err="1"/>
              <a:t>θ</a:t>
            </a:r>
            <a:r>
              <a:rPr lang="en-US" sz="1800" b="1" dirty="0"/>
              <a:t>-grid</a:t>
            </a:r>
            <a:endParaRPr lang="en-US" sz="1800" dirty="0"/>
          </a:p>
          <a:p>
            <a:r>
              <a:rPr lang="en-US" sz="1800" dirty="0"/>
              <a:t>Break:</a:t>
            </a:r>
          </a:p>
          <a:p>
            <a:r>
              <a:rPr lang="en-US" sz="1800" dirty="0"/>
              <a:t>    AGENT, THEME, INSTRUMENT.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83" y="3388743"/>
            <a:ext cx="4315717" cy="859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511300"/>
            <a:ext cx="268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Example usages of “break”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2200" y="2971800"/>
            <a:ext cx="189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Some realizations:</a:t>
            </a:r>
          </a:p>
        </p:txBody>
      </p:sp>
    </p:spTree>
    <p:extLst>
      <p:ext uri="{BB962C8B-B14F-4D97-AF65-F5344CB8AC3E}">
        <p14:creationId xmlns:p14="http://schemas.microsoft.com/office/powerpoint/2010/main" val="184496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Diathesis alternations (or verb alternation)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Dative alternation</a:t>
            </a:r>
            <a:r>
              <a:rPr lang="en-US" sz="2000" dirty="0"/>
              <a:t>: particular semantic classes of verbs, “verbs of future having” (</a:t>
            </a:r>
            <a:r>
              <a:rPr lang="en-US" sz="2000" i="1" dirty="0"/>
              <a:t>advance</a:t>
            </a:r>
            <a:r>
              <a:rPr lang="en-US" sz="2000" dirty="0"/>
              <a:t>, </a:t>
            </a:r>
            <a:r>
              <a:rPr lang="en-US" sz="2000" i="1" dirty="0"/>
              <a:t>allocate</a:t>
            </a:r>
            <a:r>
              <a:rPr lang="en-US" sz="2000" dirty="0"/>
              <a:t>, </a:t>
            </a:r>
            <a:r>
              <a:rPr lang="en-US" sz="2000" i="1" dirty="0"/>
              <a:t>offer</a:t>
            </a:r>
            <a:r>
              <a:rPr lang="en-US" sz="2000" dirty="0"/>
              <a:t>, </a:t>
            </a:r>
            <a:r>
              <a:rPr lang="en-US" sz="2000" i="1" dirty="0"/>
              <a:t>owe</a:t>
            </a:r>
            <a:r>
              <a:rPr lang="en-US" sz="2000" dirty="0"/>
              <a:t>), “send verbs” (</a:t>
            </a:r>
            <a:r>
              <a:rPr lang="en-US" sz="2000" i="1" dirty="0"/>
              <a:t>forward</a:t>
            </a:r>
            <a:r>
              <a:rPr lang="en-US" sz="2000" dirty="0"/>
              <a:t>, </a:t>
            </a:r>
            <a:r>
              <a:rPr lang="en-US" sz="2000" i="1" dirty="0"/>
              <a:t>hand</a:t>
            </a:r>
            <a:r>
              <a:rPr lang="en-US" sz="2000" dirty="0"/>
              <a:t>, </a:t>
            </a:r>
            <a:r>
              <a:rPr lang="en-US" sz="2000" i="1" dirty="0"/>
              <a:t>mail</a:t>
            </a:r>
            <a:r>
              <a:rPr lang="en-US" sz="2000" dirty="0"/>
              <a:t>), “verbs of throwing” (</a:t>
            </a:r>
            <a:r>
              <a:rPr lang="en-US" sz="2000" i="1" dirty="0"/>
              <a:t>kick</a:t>
            </a:r>
            <a:r>
              <a:rPr lang="en-US" sz="2000" dirty="0"/>
              <a:t>, </a:t>
            </a:r>
            <a:r>
              <a:rPr lang="en-US" sz="2000" i="1" dirty="0"/>
              <a:t>pass</a:t>
            </a:r>
            <a:r>
              <a:rPr lang="en-US" sz="2000" dirty="0"/>
              <a:t>, </a:t>
            </a:r>
            <a:r>
              <a:rPr lang="en-US" sz="2000" i="1" dirty="0"/>
              <a:t>throw</a:t>
            </a:r>
            <a:r>
              <a:rPr lang="en-US" sz="2000" dirty="0"/>
              <a:t>), etc.</a:t>
            </a:r>
          </a:p>
          <a:p>
            <a:pPr marL="0" indent="0">
              <a:buNone/>
            </a:pPr>
            <a:r>
              <a:rPr lang="en-US" sz="2000" b="1" dirty="0"/>
              <a:t>Levin (1993): </a:t>
            </a:r>
            <a:r>
              <a:rPr lang="en-US" sz="2000" dirty="0"/>
              <a:t>47 semantic classes (“</a:t>
            </a:r>
            <a:r>
              <a:rPr lang="en-US" sz="2000" b="1" dirty="0"/>
              <a:t>Levin classes</a:t>
            </a:r>
            <a:r>
              <a:rPr lang="en-US" sz="2000" dirty="0"/>
              <a:t>”) for 3100 English verbs and alternations. In online resource </a:t>
            </a:r>
            <a:r>
              <a:rPr lang="en-US" sz="2000" dirty="0" err="1"/>
              <a:t>VerbNet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389062"/>
            <a:ext cx="3581160" cy="155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9101" y="1428273"/>
            <a:ext cx="4876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Break: </a:t>
            </a:r>
            <a:r>
              <a:rPr lang="en-US" sz="1800" dirty="0"/>
              <a:t>AGENT, INSTRUMENT, or THEME as subject</a:t>
            </a:r>
          </a:p>
          <a:p>
            <a:pPr lvl="1"/>
            <a:endParaRPr lang="en-US" sz="1800" dirty="0"/>
          </a:p>
          <a:p>
            <a:r>
              <a:rPr lang="en-US" sz="1800" i="1" dirty="0"/>
              <a:t>Give:  </a:t>
            </a:r>
            <a:r>
              <a:rPr lang="en-US" sz="1800" dirty="0"/>
              <a:t>THEME and GOAL in either order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45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57300"/>
            <a:ext cx="8534400" cy="3790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Hard to create standard set of roles or formally define them</a:t>
            </a:r>
          </a:p>
          <a:p>
            <a:pPr marL="0" indent="0">
              <a:buNone/>
            </a:pPr>
            <a:r>
              <a:rPr lang="en-US" dirty="0"/>
              <a:t>Often roles need to be fragmented to be defined.</a:t>
            </a:r>
          </a:p>
          <a:p>
            <a:pPr marL="457200" lvl="1" indent="0">
              <a:buNone/>
            </a:pPr>
            <a:r>
              <a:rPr lang="en-US" sz="2400" dirty="0"/>
              <a:t>Levin and Rappaport </a:t>
            </a:r>
            <a:r>
              <a:rPr lang="en-US" sz="2400" dirty="0" err="1"/>
              <a:t>Hovav</a:t>
            </a:r>
            <a:r>
              <a:rPr lang="en-US" sz="2400" dirty="0"/>
              <a:t> (2015): two kinds of </a:t>
            </a:r>
            <a:r>
              <a:rPr lang="en-US" sz="2400" cap="small" dirty="0"/>
              <a:t>instruments</a:t>
            </a:r>
            <a:endParaRPr lang="en-US" sz="2400" dirty="0"/>
          </a:p>
          <a:p>
            <a:pPr marL="1143000" lvl="3" indent="0">
              <a:buNone/>
            </a:pPr>
            <a:r>
              <a:rPr lang="en-US" sz="2400" b="1" dirty="0"/>
              <a:t>intermediary</a:t>
            </a:r>
            <a:r>
              <a:rPr lang="en-US" sz="2400" b="1" i="1" dirty="0"/>
              <a:t> </a:t>
            </a:r>
            <a:r>
              <a:rPr lang="en-US" sz="2400" b="1" dirty="0"/>
              <a:t>instruments </a:t>
            </a:r>
            <a:r>
              <a:rPr lang="en-US" sz="2400" dirty="0"/>
              <a:t>that can appear as subjects </a:t>
            </a:r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The new gadget opened the jar. </a:t>
            </a:r>
          </a:p>
          <a:p>
            <a:pPr marL="1143000" lvl="3" indent="0">
              <a:buNone/>
            </a:pPr>
            <a:r>
              <a:rPr lang="en-US" sz="2400" b="1" dirty="0"/>
              <a:t>enabling instruments </a:t>
            </a:r>
            <a:r>
              <a:rPr lang="en-US" sz="2400" dirty="0"/>
              <a:t>that cannot</a:t>
            </a:r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Shelly ate the sliced banana with a fork. </a:t>
            </a:r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*The 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990600"/>
          </a:xfrm>
        </p:spPr>
        <p:txBody>
          <a:bodyPr/>
          <a:lstStyle/>
          <a:p>
            <a:r>
              <a:rPr lang="en-US" dirty="0"/>
              <a:t>Alternatives to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848600" cy="33337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Fewer roles</a:t>
            </a:r>
            <a:r>
              <a:rPr lang="en-US" dirty="0"/>
              <a:t>: generalized semantic roles, defined as prototypes (</a:t>
            </a:r>
            <a:r>
              <a:rPr lang="en-US" dirty="0" err="1"/>
              <a:t>Dowty</a:t>
            </a:r>
            <a:r>
              <a:rPr lang="en-US" dirty="0"/>
              <a:t> 1991)</a:t>
            </a:r>
          </a:p>
          <a:p>
            <a:pPr marL="457200" lvl="1" indent="0">
              <a:buNone/>
            </a:pPr>
            <a:r>
              <a:rPr lang="en-US" dirty="0"/>
              <a:t>PROTO-AGENT </a:t>
            </a:r>
          </a:p>
          <a:p>
            <a:pPr marL="457200" lvl="1" indent="0">
              <a:buNone/>
            </a:pPr>
            <a:r>
              <a:rPr lang="en-US" dirty="0"/>
              <a:t>PROTO-PATIENT 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More roles</a:t>
            </a:r>
            <a:r>
              <a:rPr lang="en-US" dirty="0"/>
              <a:t>: Define roles specific to a group of predicates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1" y="47053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3810000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635FF"/>
                </a:solidFill>
                <a:latin typeface="+mn-lt"/>
              </a:rPr>
              <a:t>FrameNet</a:t>
            </a:r>
            <a:endParaRPr lang="en-US" sz="1800" b="1" dirty="0">
              <a:solidFill>
                <a:srgbClr val="0635FF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2853809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635FF"/>
                </a:solidFill>
                <a:latin typeface="+mn-lt"/>
              </a:rPr>
              <a:t>PropBank</a:t>
            </a:r>
            <a:endParaRPr lang="en-US" sz="1800" b="1" dirty="0">
              <a:solidFill>
                <a:srgbClr val="0635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76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35709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Palmer, Martha, 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48709"/>
            <a:ext cx="5410200" cy="74295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517" y="1276350"/>
            <a:ext cx="7086600" cy="302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Proto-Agent</a:t>
            </a:r>
          </a:p>
          <a:p>
            <a:pPr lvl="1"/>
            <a:r>
              <a:rPr lang="en-US" dirty="0"/>
              <a:t>Volitional involvement in event or state</a:t>
            </a:r>
          </a:p>
          <a:p>
            <a:pPr lvl="1"/>
            <a:r>
              <a:rPr lang="en-US" dirty="0"/>
              <a:t>Sentience (and/or perception)</a:t>
            </a:r>
          </a:p>
          <a:p>
            <a:pPr lvl="1"/>
            <a:r>
              <a:rPr lang="en-US" dirty="0"/>
              <a:t>Causes an event or change of state in another participant </a:t>
            </a:r>
          </a:p>
          <a:p>
            <a:pPr lvl="1"/>
            <a:r>
              <a:rPr lang="en-US" dirty="0"/>
              <a:t>Movement (relative to position of another participant)</a:t>
            </a:r>
          </a:p>
          <a:p>
            <a:pPr marL="0" indent="0">
              <a:buNone/>
            </a:pPr>
            <a:r>
              <a:rPr lang="en-US" dirty="0"/>
              <a:t>Proto-Patient</a:t>
            </a:r>
          </a:p>
          <a:p>
            <a:pPr lvl="1"/>
            <a:r>
              <a:rPr lang="en-US" dirty="0"/>
              <a:t>Undergoes change of state</a:t>
            </a:r>
          </a:p>
          <a:p>
            <a:pPr lvl="1"/>
            <a:r>
              <a:rPr lang="en-US" dirty="0"/>
              <a:t>Causally affected by another participant</a:t>
            </a:r>
          </a:p>
          <a:p>
            <a:pPr lvl="1"/>
            <a:r>
              <a:rPr lang="en-US" dirty="0"/>
              <a:t>Stationary relative to movement of another participant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15000" y="706993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Following </a:t>
            </a:r>
            <a:r>
              <a:rPr lang="en-US" sz="1800" dirty="0" err="1"/>
              <a:t>Dowty</a:t>
            </a:r>
            <a:r>
              <a:rPr lang="en-US" sz="1800" dirty="0"/>
              <a:t> 1991</a:t>
            </a:r>
          </a:p>
        </p:txBody>
      </p:sp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133350"/>
            <a:ext cx="7467600" cy="74295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8534400" cy="3028950"/>
          </a:xfrm>
        </p:spPr>
        <p:txBody>
          <a:bodyPr/>
          <a:lstStyle/>
          <a:p>
            <a:r>
              <a:rPr lang="en-US" dirty="0"/>
              <a:t>Following </a:t>
            </a:r>
            <a:r>
              <a:rPr lang="en-US" dirty="0" err="1"/>
              <a:t>Dowty</a:t>
            </a:r>
            <a:r>
              <a:rPr lang="en-US" dirty="0"/>
              <a:t> 1991</a:t>
            </a:r>
          </a:p>
          <a:p>
            <a:pPr lvl="1"/>
            <a:r>
              <a:rPr lang="en-US" dirty="0"/>
              <a:t>Role definitions determined verb by verb, with respect to the other roles </a:t>
            </a:r>
          </a:p>
          <a:p>
            <a:pPr lvl="1"/>
            <a:r>
              <a:rPr lang="en-US" dirty="0"/>
              <a:t>Semantic roles in </a:t>
            </a:r>
            <a:r>
              <a:rPr lang="en-US" dirty="0" err="1"/>
              <a:t>PropBank</a:t>
            </a:r>
            <a:r>
              <a:rPr lang="en-US" dirty="0"/>
              <a:t> are thus verb-sense specific.</a:t>
            </a:r>
          </a:p>
          <a:p>
            <a:r>
              <a:rPr lang="en-US" dirty="0"/>
              <a:t>Each verb sense has numbered argument: Arg0, Arg1, Arg2,…</a:t>
            </a:r>
          </a:p>
          <a:p>
            <a:pPr marL="342900" lvl="1" indent="0">
              <a:buNone/>
            </a:pPr>
            <a:r>
              <a:rPr lang="en-US" dirty="0"/>
              <a:t>Arg0: PROTO-AGENT</a:t>
            </a:r>
          </a:p>
          <a:p>
            <a:pPr marL="342900" lvl="1" indent="0">
              <a:buNone/>
            </a:pPr>
            <a:r>
              <a:rPr lang="en-US" dirty="0"/>
              <a:t>Arg1: PROTO-PATIENT</a:t>
            </a:r>
          </a:p>
          <a:p>
            <a:pPr marL="342900" lvl="1" indent="0">
              <a:buNone/>
            </a:pPr>
            <a:r>
              <a:rPr lang="en-US" dirty="0"/>
              <a:t>Arg2: usually: </a:t>
            </a:r>
            <a:r>
              <a:rPr lang="en-US" dirty="0" err="1"/>
              <a:t>benefactive</a:t>
            </a:r>
            <a:r>
              <a:rPr lang="en-US" dirty="0"/>
              <a:t>, instrument, attribute, or end state</a:t>
            </a:r>
          </a:p>
          <a:p>
            <a:pPr marL="342900" lvl="1" indent="0">
              <a:buNone/>
            </a:pPr>
            <a:r>
              <a:rPr lang="en-US" dirty="0"/>
              <a:t>Arg3: usually: start point, </a:t>
            </a:r>
            <a:r>
              <a:rPr lang="en-US" dirty="0" err="1"/>
              <a:t>benefactive</a:t>
            </a:r>
            <a:r>
              <a:rPr lang="en-US" dirty="0"/>
              <a:t>, instrument, or attribute</a:t>
            </a:r>
          </a:p>
          <a:p>
            <a:pPr marL="342900" lvl="1" indent="0">
              <a:buNone/>
            </a:pPr>
            <a:r>
              <a:rPr lang="en-US" dirty="0"/>
              <a:t>Arg4 the end point</a:t>
            </a:r>
          </a:p>
          <a:p>
            <a:pPr marL="342900" lvl="1" indent="0">
              <a:buNone/>
            </a:pPr>
            <a:r>
              <a:rPr lang="en-US" i="1" dirty="0"/>
              <a:t>(Arg2-Arg5 are not really that consistent, causes a problem for labeling)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1" y="47053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448" y="-47625"/>
            <a:ext cx="3916683" cy="74295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3850"/>
            <a:ext cx="6492145" cy="23780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78125"/>
            <a:ext cx="7455297" cy="2270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838200" y="2778125"/>
            <a:ext cx="533400" cy="327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43000" y="57150"/>
            <a:ext cx="1524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724582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565389"/>
          </a:xfrm>
        </p:spPr>
        <p:txBody>
          <a:bodyPr/>
          <a:lstStyle/>
          <a:p>
            <a:r>
              <a:rPr lang="en-US" dirty="0"/>
              <a:t>Advantage of a </a:t>
            </a:r>
            <a:r>
              <a:rPr lang="en-US" dirty="0" err="1"/>
              <a:t>ProbBank</a:t>
            </a:r>
            <a:r>
              <a:rPr lang="en-US" dirty="0"/>
              <a:t> Labeling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047750"/>
            <a:ext cx="5207000" cy="21507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752600" y="1173008"/>
            <a:ext cx="584200" cy="3319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46418"/>
            <a:ext cx="7640154" cy="1163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3188142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This would allow us to see the commonalities in these 3 sentences:</a:t>
            </a:r>
          </a:p>
        </p:txBody>
      </p:sp>
    </p:spTree>
    <p:extLst>
      <p:ext uri="{BB962C8B-B14F-4D97-AF65-F5344CB8AC3E}">
        <p14:creationId xmlns:p14="http://schemas.microsoft.com/office/powerpoint/2010/main" val="204216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/>
              <a:t>Modifiers or adjuncts of the predicate: </a:t>
            </a:r>
            <a:r>
              <a:rPr lang="en-US" dirty="0" err="1"/>
              <a:t>Arg</a:t>
            </a:r>
            <a:r>
              <a:rPr lang="en-US" dirty="0"/>
              <a:t>-M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1535668"/>
            <a:ext cx="7042727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4461" y="1516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1962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772400" cy="361950"/>
          </a:xfrm>
        </p:spPr>
        <p:txBody>
          <a:bodyPr/>
          <a:lstStyle/>
          <a:p>
            <a:r>
              <a:rPr lang="en-US" sz="2800" dirty="0" err="1"/>
              <a:t>PropBanking</a:t>
            </a:r>
            <a:r>
              <a:rPr lang="en-US" sz="2800" dirty="0"/>
              <a:t> a Sentence</a:t>
            </a:r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585216" y="971550"/>
            <a:ext cx="10290048" cy="40195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487918"/>
            <a:ext cx="21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500" y="1276350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 </a:t>
            </a:r>
            <a:r>
              <a:rPr lang="en-US" sz="1800"/>
              <a:t>sample </a:t>
            </a:r>
          </a:p>
          <a:p>
            <a:r>
              <a:rPr lang="en-US" sz="1800" dirty="0"/>
              <a:t>parse tree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78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0866"/>
            <a:ext cx="7467600" cy="501134"/>
          </a:xfrm>
        </p:spPr>
        <p:txBody>
          <a:bodyPr/>
          <a:lstStyle/>
          <a:p>
            <a:r>
              <a:rPr lang="en-US" sz="2800"/>
              <a:t>The </a:t>
            </a:r>
            <a:r>
              <a:rPr lang="en-US" sz="2800" dirty="0"/>
              <a:t>same parse tree </a:t>
            </a:r>
            <a:r>
              <a:rPr lang="en-US" sz="2800" dirty="0" err="1"/>
              <a:t>PropBanked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8" y="882741"/>
            <a:ext cx="7267144" cy="41083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98302" y="612259"/>
            <a:ext cx="21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745897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</a:t>
            </a:r>
            <a:r>
              <a:rPr lang="en-US" dirty="0" err="1"/>
              <a:t>PropBank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62150"/>
            <a:ext cx="5410200" cy="2286000"/>
          </a:xfrm>
        </p:spPr>
        <p:txBody>
          <a:bodyPr/>
          <a:lstStyle/>
          <a:p>
            <a:r>
              <a:rPr lang="en-US" dirty="0"/>
              <a:t>Penn English </a:t>
            </a:r>
            <a:r>
              <a:rPr lang="en-US" dirty="0" err="1"/>
              <a:t>TreeBank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OntoNotes</a:t>
            </a:r>
            <a:r>
              <a:rPr lang="en-US" dirty="0"/>
              <a:t> 5.0. </a:t>
            </a:r>
          </a:p>
          <a:p>
            <a:pPr lvl="1"/>
            <a:r>
              <a:rPr lang="en-US" dirty="0"/>
              <a:t> Total ~2 million words</a:t>
            </a:r>
          </a:p>
          <a:p>
            <a:r>
              <a:rPr lang="en-US" dirty="0"/>
              <a:t>Penn Chinese </a:t>
            </a:r>
            <a:r>
              <a:rPr lang="en-US" dirty="0" err="1"/>
              <a:t>TreeBank</a:t>
            </a:r>
            <a:endParaRPr lang="en-US" dirty="0"/>
          </a:p>
          <a:p>
            <a:r>
              <a:rPr lang="en-US" dirty="0"/>
              <a:t>Hindi/Urdu </a:t>
            </a:r>
            <a:r>
              <a:rPr lang="en-US" dirty="0" err="1"/>
              <a:t>PropBank</a:t>
            </a:r>
            <a:endParaRPr lang="en-US" dirty="0"/>
          </a:p>
          <a:p>
            <a:r>
              <a:rPr lang="en-US" dirty="0"/>
              <a:t>Arabic </a:t>
            </a:r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38350"/>
            <a:ext cx="37846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6561" y="1289734"/>
            <a:ext cx="340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2013 Verb </a:t>
            </a:r>
            <a:r>
              <a:rPr lang="en-US" sz="1800">
                <a:latin typeface="+mn-lt"/>
              </a:rPr>
              <a:t>Frames Coverage </a:t>
            </a:r>
          </a:p>
          <a:p>
            <a:r>
              <a:rPr lang="en-US" sz="1800" dirty="0">
                <a:latin typeface="+mn-lt"/>
              </a:rPr>
              <a:t>Count of word sense (lexical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5319" y="4647168"/>
            <a:ext cx="34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From Martha Palmer 2013 Tutorial</a:t>
            </a:r>
          </a:p>
        </p:txBody>
      </p:sp>
    </p:spTree>
    <p:extLst>
      <p:ext uri="{BB962C8B-B14F-4D97-AF65-F5344CB8AC3E}">
        <p14:creationId xmlns:p14="http://schemas.microsoft.com/office/powerpoint/2010/main" val="81194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nouns and light verbs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2550"/>
            <a:ext cx="6368761" cy="36111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4678918"/>
            <a:ext cx="243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Slight from Palmer 2013</a:t>
            </a:r>
          </a:p>
        </p:txBody>
      </p:sp>
    </p:spTree>
    <p:extLst>
      <p:ext uri="{BB962C8B-B14F-4D97-AF65-F5344CB8AC3E}">
        <p14:creationId xmlns:p14="http://schemas.microsoft.com/office/powerpoint/2010/main" val="1126260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898879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/>
              <a:t>Capturing descriptions of the same event by different nouns/verbs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1885950"/>
            <a:ext cx="6609051" cy="112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r>
              <a:rPr lang="en-US" dirty="0"/>
              <a:t>Baker 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</a:p>
          <a:p>
            <a:r>
              <a:rPr lang="en-US" dirty="0"/>
              <a:t>Roles in </a:t>
            </a:r>
            <a:r>
              <a:rPr lang="en-US" dirty="0" err="1"/>
              <a:t>PropBank</a:t>
            </a:r>
            <a:r>
              <a:rPr lang="en-US" dirty="0"/>
              <a:t> are specific to a verb</a:t>
            </a:r>
          </a:p>
          <a:p>
            <a:r>
              <a:rPr lang="en-US" dirty="0"/>
              <a:t>Role in </a:t>
            </a:r>
            <a:r>
              <a:rPr lang="en-US" dirty="0" err="1"/>
              <a:t>FrameNet</a:t>
            </a:r>
            <a:r>
              <a:rPr lang="en-US" dirty="0"/>
              <a:t> are specific to a </a:t>
            </a:r>
            <a:r>
              <a:rPr lang="en-US" b="1" dirty="0"/>
              <a:t>frame: a </a:t>
            </a:r>
            <a:r>
              <a:rPr lang="en-US" dirty="0"/>
              <a:t>background knowledge 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includes a set of </a:t>
            </a:r>
            <a:r>
              <a:rPr lang="en-US" dirty="0" err="1"/>
              <a:t>pred</a:t>
            </a:r>
            <a:r>
              <a:rPr lang="en-US" dirty="0"/>
              <a:t> cates that use these roles</a:t>
            </a:r>
          </a:p>
          <a:p>
            <a:pPr lvl="1"/>
            <a:r>
              <a:rPr lang="en-US" dirty="0"/>
              <a:t>each word evokes a frame and profiles some aspect of the frame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frame consists of words that indicate the change of an </a:t>
            </a:r>
            <a:r>
              <a:rPr lang="en-US" cap="small" dirty="0"/>
              <a:t>Item</a:t>
            </a:r>
            <a:r>
              <a:rPr lang="en-US" dirty="0"/>
              <a:t>’s position 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15" y="2679700"/>
            <a:ext cx="6174685" cy="2254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97715" y="2724150"/>
            <a:ext cx="5334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88773" y="4152900"/>
            <a:ext cx="942342" cy="247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88773" y="4629150"/>
            <a:ext cx="942342" cy="247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4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304800" y="971550"/>
            <a:ext cx="8534400" cy="3333750"/>
          </a:xfrm>
        </p:spPr>
      </p:pic>
      <p:sp>
        <p:nvSpPr>
          <p:cNvPr id="6" name="TextBox 5"/>
          <p:cNvSpPr txBox="1"/>
          <p:nvPr/>
        </p:nvSpPr>
        <p:spPr>
          <a:xfrm>
            <a:off x="1219200" y="3714750"/>
            <a:ext cx="92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3714750"/>
            <a:ext cx="104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3714750"/>
            <a:ext cx="137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Predicate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3714750"/>
            <a:ext cx="1249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57350"/>
            <a:ext cx="8547652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123950"/>
            <a:ext cx="7712149" cy="40195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133350"/>
            <a:ext cx="7467600" cy="74295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15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352550"/>
            <a:ext cx="6096000" cy="33337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Inherits from: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Inherited by:</a:t>
            </a:r>
            <a:endParaRPr lang="en-US" sz="1800" u="sng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Perspective on: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</a:t>
            </a:r>
            <a:r>
              <a:rPr lang="en-US" sz="1800" dirty="0" err="1"/>
              <a:t>Perspectivized</a:t>
            </a:r>
            <a:r>
              <a:rPr lang="en-US" sz="1800" dirty="0"/>
              <a:t> in: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Uses: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Used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Subframe</a:t>
            </a:r>
            <a:r>
              <a:rPr lang="en-US" sz="1800" dirty="0"/>
              <a:t>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Has </a:t>
            </a:r>
            <a:r>
              <a:rPr lang="en-US" sz="1800" dirty="0" err="1"/>
              <a:t>Subframe</a:t>
            </a:r>
            <a:r>
              <a:rPr lang="en-US" sz="1800" dirty="0"/>
              <a:t>(s):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Precedes: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Preceded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Inchoative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Causative of: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9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>
                <a:hlinkClick r:id="rId2"/>
              </a:rPr>
              <a:t>Change_position_on_a_scale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Adds an agent Role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 err="1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/>
              <a:t>swell.v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2724150"/>
            <a:ext cx="7114469" cy="4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2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between frames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1276350"/>
            <a:ext cx="7162800" cy="32302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4705350"/>
            <a:ext cx="265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Figure from Das et al 2010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Frame Semantics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86761"/>
            <a:ext cx="8534400" cy="30653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0200" y="4552950"/>
            <a:ext cx="27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Figure from Das et al (2014)</a:t>
            </a:r>
          </a:p>
        </p:txBody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r>
              <a:rPr lang="en-US" dirty="0"/>
              <a:t> Complexity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733550"/>
            <a:ext cx="8763000" cy="13174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07000" y="3619500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From Das et al. 2010</a:t>
            </a:r>
          </a:p>
        </p:txBody>
      </p:sp>
    </p:spTree>
    <p:extLst>
      <p:ext uri="{BB962C8B-B14F-4D97-AF65-F5344CB8AC3E}">
        <p14:creationId xmlns:p14="http://schemas.microsoft.com/office/powerpoint/2010/main" val="607382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r>
              <a:rPr lang="en-US" dirty="0"/>
              <a:t> and </a:t>
            </a:r>
            <a:r>
              <a:rPr lang="en-US" dirty="0" err="1"/>
              <a:t>PropBank</a:t>
            </a:r>
            <a:r>
              <a:rPr lang="en-US" dirty="0"/>
              <a:t> representations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69807"/>
            <a:ext cx="5695950" cy="34784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21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 Labeling Algorithm</a:t>
            </a:r>
          </a:p>
        </p:txBody>
      </p:sp>
    </p:spTree>
    <p:extLst>
      <p:ext uri="{BB962C8B-B14F-4D97-AF65-F5344CB8AC3E}">
        <p14:creationId xmlns:p14="http://schemas.microsoft.com/office/powerpoint/2010/main" val="12920722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 (SRL)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of finding the semantic roles of each argument of each predicate in a sentence.</a:t>
            </a:r>
          </a:p>
          <a:p>
            <a:r>
              <a:rPr lang="en-US" dirty="0" err="1"/>
              <a:t>FrameNet</a:t>
            </a:r>
            <a:r>
              <a:rPr lang="en-US" dirty="0"/>
              <a:t> versus </a:t>
            </a:r>
            <a:r>
              <a:rPr lang="en-US" dirty="0" err="1"/>
              <a:t>PropBank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7" y="2952750"/>
            <a:ext cx="71765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figure out that these have the same meaning?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XYZ corporation </a:t>
            </a:r>
            <a:r>
              <a:rPr lang="en-US" sz="3200" b="1" dirty="0"/>
              <a:t>bought</a:t>
            </a:r>
            <a:r>
              <a:rPr lang="en-US" sz="3200" dirty="0"/>
              <a:t> the stock.</a:t>
            </a:r>
          </a:p>
          <a:p>
            <a:pPr marL="0" indent="0">
              <a:buNone/>
            </a:pPr>
            <a:r>
              <a:rPr lang="en-US" sz="3200" dirty="0"/>
              <a:t>They </a:t>
            </a:r>
            <a:r>
              <a:rPr lang="en-US" sz="3200" b="1" dirty="0"/>
              <a:t>sold</a:t>
            </a:r>
            <a:r>
              <a:rPr lang="en-US" sz="3200" dirty="0"/>
              <a:t> the stock to XYZ corporation.</a:t>
            </a:r>
          </a:p>
          <a:p>
            <a:pPr marL="0" indent="0">
              <a:buNone/>
            </a:pPr>
            <a:r>
              <a:rPr lang="en-US" sz="3200" dirty="0"/>
              <a:t>The stock was </a:t>
            </a:r>
            <a:r>
              <a:rPr lang="en-US" sz="3200" b="1" dirty="0"/>
              <a:t>bought</a:t>
            </a:r>
            <a:r>
              <a:rPr lang="en-US" sz="3200" dirty="0"/>
              <a:t> by XYZ corporation.</a:t>
            </a:r>
          </a:p>
          <a:p>
            <a:pPr marL="0" indent="0">
              <a:buNone/>
            </a:pPr>
            <a:r>
              <a:rPr lang="en-US" sz="3200" dirty="0"/>
              <a:t>The </a:t>
            </a:r>
            <a:r>
              <a:rPr lang="en-US" sz="3200" b="1" dirty="0"/>
              <a:t>purchase</a:t>
            </a:r>
            <a:r>
              <a:rPr lang="en-US" sz="3200" dirty="0"/>
              <a:t> of the stock by XYZ corporation... </a:t>
            </a:r>
          </a:p>
          <a:p>
            <a:pPr marL="0" indent="0">
              <a:buNone/>
            </a:pPr>
            <a:r>
              <a:rPr lang="en-US" sz="3200" dirty="0"/>
              <a:t>The stock </a:t>
            </a:r>
            <a:r>
              <a:rPr lang="en-US" sz="3200" b="1" dirty="0"/>
              <a:t>purchase</a:t>
            </a:r>
            <a:r>
              <a:rPr lang="en-US" sz="3200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6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roles as a intermediate semantics, used early 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machine translation (</a:t>
            </a:r>
            <a:r>
              <a:rPr lang="en-US" dirty="0" err="1"/>
              <a:t>Wilks</a:t>
            </a:r>
            <a:r>
              <a:rPr lang="en-US" dirty="0"/>
              <a:t>, 1973)</a:t>
            </a:r>
          </a:p>
          <a:p>
            <a:pPr lvl="1">
              <a:spcBef>
                <a:spcPts val="0"/>
              </a:spcBef>
            </a:pPr>
            <a:r>
              <a:rPr lang="en-US" dirty="0"/>
              <a:t>question-answering (Hendrix et al., 1973)</a:t>
            </a:r>
          </a:p>
          <a:p>
            <a:pPr lvl="1">
              <a:spcBef>
                <a:spcPts val="0"/>
              </a:spcBef>
            </a:pPr>
            <a:r>
              <a:rPr lang="en-US" dirty="0"/>
              <a:t>spoken-language understanding (Nash-Webber, 1975)</a:t>
            </a:r>
          </a:p>
          <a:p>
            <a:pPr lvl="1">
              <a:spcBef>
                <a:spcPts val="0"/>
              </a:spcBef>
            </a:pPr>
            <a:r>
              <a:rPr lang="en-US" dirty="0"/>
              <a:t>dialogue systems (</a:t>
            </a:r>
            <a:r>
              <a:rPr lang="en-US" dirty="0" err="1"/>
              <a:t>Bobrow</a:t>
            </a:r>
            <a:r>
              <a:rPr lang="en-US" dirty="0"/>
              <a:t> et al., 1977)</a:t>
            </a:r>
          </a:p>
          <a:p>
            <a:r>
              <a:rPr lang="en-US" dirty="0"/>
              <a:t>Early SRL systems</a:t>
            </a:r>
          </a:p>
          <a:p>
            <a:pPr marL="457200" lvl="1" indent="0">
              <a:buNone/>
            </a:pPr>
            <a:r>
              <a:rPr lang="en-US" sz="2400" dirty="0"/>
              <a:t>Simmons 1973, Marcus 1980: </a:t>
            </a:r>
          </a:p>
          <a:p>
            <a:pPr lvl="2"/>
            <a:r>
              <a:rPr lang="en-US" sz="2400" dirty="0"/>
              <a:t>parser followed by hand-written rules for each verb</a:t>
            </a:r>
          </a:p>
          <a:p>
            <a:pPr lvl="2"/>
            <a:r>
              <a:rPr lang="en-US" sz="2400" dirty="0"/>
              <a:t>dictionaries with verb-specific case frames (Levin 1977)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Semantic Role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useful shallow semantic representation</a:t>
            </a:r>
          </a:p>
          <a:p>
            <a:r>
              <a:rPr lang="en-US" sz="3200" dirty="0"/>
              <a:t>Improves NLP tasks like:</a:t>
            </a:r>
          </a:p>
          <a:p>
            <a:pPr lvl="1"/>
            <a:r>
              <a:rPr lang="en-US" sz="2800" dirty="0"/>
              <a:t>question answering </a:t>
            </a:r>
          </a:p>
          <a:p>
            <a:pPr marL="800100" lvl="2" indent="0">
              <a:buNone/>
            </a:pPr>
            <a:r>
              <a:rPr lang="en-US" sz="2800" dirty="0"/>
              <a:t>Shen and </a:t>
            </a:r>
            <a:r>
              <a:rPr lang="en-US" sz="2800" dirty="0" err="1"/>
              <a:t>Lapata</a:t>
            </a:r>
            <a:r>
              <a:rPr lang="en-US" sz="2800" dirty="0"/>
              <a:t> 2007, </a:t>
            </a:r>
            <a:r>
              <a:rPr lang="en-US" sz="2800" dirty="0" err="1"/>
              <a:t>Surdeanu</a:t>
            </a:r>
            <a:r>
              <a:rPr lang="en-US" sz="2800" dirty="0"/>
              <a:t> et al. 2011</a:t>
            </a:r>
          </a:p>
          <a:p>
            <a:pPr lvl="1"/>
            <a:r>
              <a:rPr lang="en-US" sz="2800" dirty="0"/>
              <a:t>machine translation </a:t>
            </a:r>
          </a:p>
          <a:p>
            <a:pPr marL="800100" lvl="2" indent="0">
              <a:buNone/>
            </a:pPr>
            <a:r>
              <a:rPr lang="en-US" sz="2800" dirty="0"/>
              <a:t>Liu and </a:t>
            </a:r>
            <a:r>
              <a:rPr lang="en-US" sz="2800" dirty="0" err="1"/>
              <a:t>Gildea</a:t>
            </a:r>
            <a:r>
              <a:rPr lang="en-US" sz="2800" dirty="0"/>
              <a:t> 2010, Lo et al. 2013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modern algorithm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81150"/>
            <a:ext cx="8736291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decide what is a predicate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we’re just doing </a:t>
            </a:r>
            <a:r>
              <a:rPr lang="en-US" dirty="0" err="1"/>
              <a:t>PropBank</a:t>
            </a:r>
            <a:r>
              <a:rPr lang="en-US" dirty="0"/>
              <a:t> verbs</a:t>
            </a:r>
          </a:p>
          <a:p>
            <a:pPr lvl="1"/>
            <a:r>
              <a:rPr lang="en-US" dirty="0"/>
              <a:t>Choose all verbs</a:t>
            </a:r>
          </a:p>
          <a:p>
            <a:pPr lvl="1"/>
            <a:r>
              <a:rPr lang="en-US" dirty="0"/>
              <a:t>Possibly removing light verbs (from a list)</a:t>
            </a:r>
          </a:p>
          <a:p>
            <a:r>
              <a:rPr lang="en-US" dirty="0"/>
              <a:t>If we’re doing </a:t>
            </a:r>
            <a:r>
              <a:rPr lang="en-US" dirty="0" err="1"/>
              <a:t>FrameNet</a:t>
            </a:r>
            <a:r>
              <a:rPr lang="en-US" dirty="0"/>
              <a:t> (verbs, nouns, adjectives)</a:t>
            </a:r>
          </a:p>
          <a:p>
            <a:pPr lvl="1"/>
            <a:r>
              <a:rPr lang="en-US" dirty="0"/>
              <a:t>Choose every word that was labeled as a target in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89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4" y="1276350"/>
            <a:ext cx="8582426" cy="35051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4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1300"/>
            <a:ext cx="7467600" cy="74295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39624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Headword of constituent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635FF"/>
                </a:solidFill>
              </a:rPr>
              <a:t>Examiner</a:t>
            </a:r>
          </a:p>
          <a:p>
            <a:pPr marL="0" indent="0">
              <a:buNone/>
            </a:pPr>
            <a:r>
              <a:rPr lang="en-US" dirty="0"/>
              <a:t>Headword POS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635FF"/>
                </a:solidFill>
              </a:rPr>
              <a:t>NNP</a:t>
            </a:r>
          </a:p>
          <a:p>
            <a:pPr marL="0" indent="0">
              <a:buNone/>
            </a:pPr>
            <a:r>
              <a:rPr lang="en-US" dirty="0"/>
              <a:t>Voice of the clause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635FF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dirty="0" err="1"/>
              <a:t>Subcategorization</a:t>
            </a:r>
            <a:r>
              <a:rPr lang="en-US" dirty="0"/>
              <a:t> of </a:t>
            </a:r>
            <a:r>
              <a:rPr lang="en-US" dirty="0" err="1"/>
              <a:t>pred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0635FF"/>
                </a:solidFill>
              </a:rPr>
              <a:t>VP -&gt; VBD NP PP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1"/>
            <a:ext cx="6413500" cy="26193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0" y="2762250"/>
            <a:ext cx="4724400" cy="1943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kern="0" dirty="0"/>
              <a:t>Named Entity type of </a:t>
            </a:r>
            <a:r>
              <a:rPr lang="en-US" kern="0" dirty="0" err="1"/>
              <a:t>constit</a:t>
            </a:r>
            <a:endParaRPr lang="en-US" kern="0" dirty="0"/>
          </a:p>
          <a:p>
            <a:pPr marL="457200" lvl="1" indent="0">
              <a:buFont typeface="Times" charset="0"/>
              <a:buNone/>
            </a:pPr>
            <a:r>
              <a:rPr lang="en-US" kern="0" dirty="0">
                <a:solidFill>
                  <a:srgbClr val="0635FF"/>
                </a:solidFill>
              </a:rPr>
              <a:t>ORGANIZATION</a:t>
            </a:r>
          </a:p>
          <a:p>
            <a:pPr marL="0" indent="0">
              <a:buFont typeface="Times" charset="0"/>
              <a:buNone/>
            </a:pPr>
            <a:r>
              <a:rPr lang="en-US" kern="0" dirty="0"/>
              <a:t>First and last words of </a:t>
            </a:r>
            <a:r>
              <a:rPr lang="en-US" kern="0" dirty="0" err="1"/>
              <a:t>constit</a:t>
            </a:r>
            <a:endParaRPr lang="en-US" kern="0" dirty="0"/>
          </a:p>
          <a:p>
            <a:pPr marL="457200" lvl="1" indent="0">
              <a:buFont typeface="Times" charset="0"/>
              <a:buNone/>
            </a:pPr>
            <a:r>
              <a:rPr lang="en-US" kern="0" dirty="0">
                <a:solidFill>
                  <a:srgbClr val="0635FF"/>
                </a:solidFill>
              </a:rPr>
              <a:t>The, Examiner</a:t>
            </a:r>
          </a:p>
          <a:p>
            <a:pPr marL="0" indent="0">
              <a:buNone/>
            </a:pPr>
            <a:r>
              <a:rPr lang="en-US" kern="0" dirty="0"/>
              <a:t>Linear </a:t>
            </a:r>
            <a:r>
              <a:rPr lang="en-US" kern="0" dirty="0" err="1"/>
              <a:t>position,clause</a:t>
            </a:r>
            <a:r>
              <a:rPr lang="en-US" kern="0" dirty="0"/>
              <a:t> re: predicate</a:t>
            </a:r>
          </a:p>
          <a:p>
            <a:pPr marL="0" indent="0">
              <a:buNone/>
            </a:pPr>
            <a:r>
              <a:rPr lang="en-US" kern="0" dirty="0"/>
              <a:t>	</a:t>
            </a:r>
            <a:r>
              <a:rPr lang="en-US" sz="2000" kern="0" dirty="0">
                <a:solidFill>
                  <a:srgbClr val="0635FF"/>
                </a:solidFill>
              </a:rPr>
              <a:t>before</a:t>
            </a:r>
            <a:endParaRPr lang="en-US" kern="0" dirty="0">
              <a:solidFill>
                <a:srgbClr val="0635FF"/>
              </a:solidFill>
            </a:endParaRPr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9388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1300"/>
            <a:ext cx="7467600" cy="742950"/>
          </a:xfrm>
        </p:spPr>
        <p:txBody>
          <a:bodyPr/>
          <a:lstStyle/>
          <a:p>
            <a:r>
              <a:rPr lang="en-US" dirty="0"/>
              <a:t>Path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Path</a:t>
            </a:r>
            <a:r>
              <a:rPr lang="en-US" dirty="0"/>
              <a:t> in the parse tree from the constituent to the predicate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42584"/>
            <a:ext cx="6858000" cy="280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759075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3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Frequent path features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8" y="1316175"/>
            <a:ext cx="7647942" cy="3389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4737100"/>
            <a:ext cx="305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From Palmer, </a:t>
            </a:r>
            <a:r>
              <a:rPr lang="en-US" sz="1800" dirty="0" err="1">
                <a:latin typeface="+mn-lt"/>
              </a:rPr>
              <a:t>Gildea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Xue</a:t>
            </a:r>
            <a:r>
              <a:rPr lang="en-US" sz="1800" dirty="0">
                <a:latin typeface="+mn-lt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“The San Francisco Examiner”, </a:t>
            </a:r>
          </a:p>
          <a:p>
            <a:r>
              <a:rPr lang="en-US" dirty="0"/>
              <a:t>Arg0, [issued, NP, Examiner, NNP, active, before, VP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NP PP, ORG, The, Examiner,                         ]</a:t>
            </a:r>
          </a:p>
          <a:p>
            <a:endParaRPr lang="en-US" dirty="0"/>
          </a:p>
          <a:p>
            <a:r>
              <a:rPr lang="en-US" dirty="0"/>
              <a:t>Other features could be used as well</a:t>
            </a:r>
          </a:p>
          <a:p>
            <a:pPr lvl="1"/>
            <a:r>
              <a:rPr lang="en-US" dirty="0"/>
              <a:t>sets of n-grams inside the constituent</a:t>
            </a:r>
          </a:p>
          <a:p>
            <a:pPr lvl="1"/>
            <a:r>
              <a:rPr lang="en-US" dirty="0"/>
              <a:t>other path features</a:t>
            </a:r>
          </a:p>
          <a:p>
            <a:pPr lvl="2"/>
            <a:r>
              <a:rPr lang="en-US" dirty="0"/>
              <a:t>the upward or downward halves</a:t>
            </a:r>
          </a:p>
          <a:p>
            <a:pPr lvl="2"/>
            <a:r>
              <a:rPr lang="en-US" dirty="0"/>
              <a:t>whether particular nodes occur in the path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66950"/>
            <a:ext cx="1589086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3-step version of SRL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Pruning</a:t>
            </a:r>
            <a:r>
              <a:rPr lang="en-US" dirty="0"/>
              <a:t>: use simple heuristics to prune unlikely constituents.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Identification</a:t>
            </a:r>
            <a:r>
              <a:rPr lang="en-US" dirty="0"/>
              <a:t>: a binary classification of each node as an argument to be labeled or a NONE.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Classification</a:t>
            </a:r>
            <a:r>
              <a:rPr lang="en-US" dirty="0"/>
              <a:t>: a 1-of-</a:t>
            </a:r>
            <a:r>
              <a:rPr lang="en-US" i="1" dirty="0"/>
              <a:t>N </a:t>
            </a:r>
            <a:r>
              <a:rPr lang="en-US" dirty="0"/>
              <a:t>classification of all the constituents that were labeled as arguments by the previous stage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6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Shallow Semantic Representation: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52550"/>
            <a:ext cx="7848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Predicates (bought, sold, purchase) represent an </a:t>
            </a:r>
            <a:r>
              <a:rPr lang="en-US" b="1" dirty="0"/>
              <a:t>event</a:t>
            </a:r>
          </a:p>
          <a:p>
            <a:pPr marL="0" indent="0">
              <a:buNone/>
            </a:pPr>
            <a:r>
              <a:rPr lang="en-US" b="1" dirty="0"/>
              <a:t>semantic roles </a:t>
            </a:r>
            <a:r>
              <a:rPr lang="en-US" dirty="0"/>
              <a:t>express the abstract role that arguments of a predicate can take in the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3300" y="3948668"/>
            <a:ext cx="104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n-lt"/>
              </a:rPr>
              <a:t>buyer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1149" y="3948668"/>
            <a:ext cx="195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n-lt"/>
              </a:rPr>
              <a:t>proto-agent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2452" y="3937456"/>
            <a:ext cx="1024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n-lt"/>
              </a:rPr>
              <a:t>agent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914400" y="3638034"/>
            <a:ext cx="7318489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5800" y="3047107"/>
            <a:ext cx="21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More 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3849" y="3047107"/>
            <a:ext cx="2143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n-lt"/>
              </a:rPr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769304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add Pruning and Identification steps?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is looking at one predicate at a time</a:t>
            </a:r>
          </a:p>
          <a:p>
            <a:r>
              <a:rPr lang="en-US" dirty="0"/>
              <a:t>Very few of the nodes in the tree could possible be arguments of that one predicate</a:t>
            </a:r>
          </a:p>
          <a:p>
            <a:r>
              <a:rPr lang="en-US" dirty="0"/>
              <a:t>Imbalance between </a:t>
            </a:r>
          </a:p>
          <a:p>
            <a:pPr lvl="1"/>
            <a:r>
              <a:rPr lang="en-US" dirty="0"/>
              <a:t>positive samples (constituents that are arguments of predicate)</a:t>
            </a:r>
          </a:p>
          <a:p>
            <a:pPr lvl="1"/>
            <a:r>
              <a:rPr lang="en-US" dirty="0"/>
              <a:t>negative samples (constituents that are not arguments of predicate)</a:t>
            </a:r>
          </a:p>
          <a:p>
            <a:r>
              <a:rPr lang="en-US" dirty="0"/>
              <a:t>Imbalanced data can be hard for many classifiers</a:t>
            </a:r>
          </a:p>
          <a:p>
            <a:r>
              <a:rPr lang="en-US" dirty="0"/>
              <a:t>So we prune the </a:t>
            </a:r>
            <a:r>
              <a:rPr lang="en-US" b="1" dirty="0"/>
              <a:t>very</a:t>
            </a:r>
            <a:r>
              <a:rPr lang="en-US" dirty="0"/>
              <a:t> unlikely constituents first, and then use a classifier to get rid of the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61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heuristics – </a:t>
            </a:r>
            <a:r>
              <a:rPr lang="en-US" dirty="0" err="1"/>
              <a:t>Xue</a:t>
            </a:r>
            <a:r>
              <a:rPr lang="en-US" dirty="0"/>
              <a:t> and Palmer (2004)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sisters of the predicate, then aunts, then great-aunts,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But ignoring anything in a coordination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6468"/>
            <a:ext cx="7820608" cy="2763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543800" y="37147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81600" y="32575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047292" y="28003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4305300"/>
            <a:ext cx="685800" cy="3810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7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final stage: joint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so far classifies everything </a:t>
            </a:r>
            <a:r>
              <a:rPr lang="en-US" b="1" dirty="0"/>
              <a:t>locally – </a:t>
            </a:r>
            <a:r>
              <a:rPr lang="en-US" dirty="0"/>
              <a:t>each decision about a constituent is made independently of all others</a:t>
            </a:r>
          </a:p>
          <a:p>
            <a:r>
              <a:rPr lang="en-US" dirty="0"/>
              <a:t>But this can’t be right: Lots of </a:t>
            </a:r>
            <a:r>
              <a:rPr lang="en-US" b="1" dirty="0"/>
              <a:t>global </a:t>
            </a:r>
            <a:r>
              <a:rPr lang="en-US" dirty="0"/>
              <a:t>or</a:t>
            </a:r>
            <a:r>
              <a:rPr lang="en-US" b="1" dirty="0"/>
              <a:t> joint</a:t>
            </a:r>
            <a:r>
              <a:rPr lang="en-US" dirty="0"/>
              <a:t> interactions between arguments</a:t>
            </a:r>
          </a:p>
          <a:p>
            <a:pPr lvl="1"/>
            <a:r>
              <a:rPr lang="en-US" dirty="0"/>
              <a:t>Constituents in </a:t>
            </a:r>
            <a:r>
              <a:rPr lang="en-US" dirty="0" err="1"/>
              <a:t>FrameNet</a:t>
            </a:r>
            <a:r>
              <a:rPr lang="en-US" dirty="0"/>
              <a:t> and </a:t>
            </a:r>
            <a:r>
              <a:rPr lang="en-US" dirty="0" err="1"/>
              <a:t>PropBank</a:t>
            </a:r>
            <a:r>
              <a:rPr lang="en-US" dirty="0"/>
              <a:t> must be non-overlapping. </a:t>
            </a:r>
          </a:p>
          <a:p>
            <a:pPr lvl="2"/>
            <a:r>
              <a:rPr lang="en-US" dirty="0"/>
              <a:t>A local system may incorrectly label two overlapping constituents as arguments </a:t>
            </a:r>
          </a:p>
          <a:p>
            <a:pPr lvl="2"/>
            <a:r>
              <a:rPr lang="en-US" dirty="0" err="1"/>
              <a:t>PropBank</a:t>
            </a:r>
            <a:r>
              <a:rPr lang="en-US" dirty="0"/>
              <a:t> does not allow multiple identical arguments</a:t>
            </a:r>
          </a:p>
          <a:p>
            <a:pPr lvl="3"/>
            <a:r>
              <a:rPr lang="en-US" dirty="0"/>
              <a:t>labeling one constituent ARG0 </a:t>
            </a:r>
          </a:p>
          <a:p>
            <a:pPr lvl="3"/>
            <a:r>
              <a:rPr lang="en-US" dirty="0"/>
              <a:t>Thus should increase the probability of another being ARG1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joint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Reranking</a:t>
            </a:r>
            <a:endParaRPr lang="en-US" sz="3200" dirty="0"/>
          </a:p>
          <a:p>
            <a:pPr lvl="1"/>
            <a:r>
              <a:rPr lang="en-US" sz="2800" dirty="0"/>
              <a:t>The first stage SRL system produces multiple possible labels for each constituent</a:t>
            </a:r>
          </a:p>
          <a:p>
            <a:pPr lvl="1"/>
            <a:r>
              <a:rPr lang="en-US" sz="2800" dirty="0"/>
              <a:t>The second stage classifier the best </a:t>
            </a:r>
            <a:r>
              <a:rPr lang="en-US" sz="2800" b="1" dirty="0"/>
              <a:t>global</a:t>
            </a:r>
            <a:r>
              <a:rPr lang="en-US" sz="2800" dirty="0"/>
              <a:t> label for all constituents</a:t>
            </a:r>
          </a:p>
          <a:p>
            <a:pPr lvl="1"/>
            <a:r>
              <a:rPr lang="en-US" sz="2800" dirty="0"/>
              <a:t>Often a classifier that takes all the inputs along with other features (sequences of labels)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33400"/>
          </a:xfrm>
        </p:spPr>
        <p:txBody>
          <a:bodyPr/>
          <a:lstStyle/>
          <a:p>
            <a:r>
              <a:rPr lang="en-US" dirty="0"/>
              <a:t>More complications: </a:t>
            </a:r>
            <a:r>
              <a:rPr lang="en-US" dirty="0" err="1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317" y="1007208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an extra step to find the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b="48335"/>
          <a:stretch/>
        </p:blipFill>
        <p:spPr bwMode="auto">
          <a:xfrm>
            <a:off x="292100" y="1443990"/>
            <a:ext cx="8736291" cy="12801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1" b="-2874"/>
          <a:stretch/>
        </p:blipFill>
        <p:spPr bwMode="auto">
          <a:xfrm>
            <a:off x="292100" y="3440430"/>
            <a:ext cx="8736291" cy="11887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00" y="1733550"/>
            <a:ext cx="8736291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5878" y="2672765"/>
            <a:ext cx="563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Predicatevector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latin typeface="+mn-lt"/>
                <a:sym typeface="Wingdings"/>
              </a:rPr>
              <a:t> </a:t>
            </a:r>
            <a:r>
              <a:rPr lang="en-US" sz="1800" dirty="0" err="1">
                <a:latin typeface="+mn-lt"/>
                <a:sym typeface="Wingdings"/>
              </a:rPr>
              <a:t>ExtractFrameFeatures</a:t>
            </a:r>
            <a:r>
              <a:rPr lang="en-US" sz="1800" dirty="0">
                <a:latin typeface="+mn-lt"/>
                <a:sym typeface="Wingdings"/>
              </a:rPr>
              <a:t>(</a:t>
            </a:r>
            <a:r>
              <a:rPr lang="en-US" sz="1800" dirty="0" err="1">
                <a:latin typeface="+mn-lt"/>
                <a:sym typeface="Wingdings"/>
              </a:rPr>
              <a:t>predicate,parse</a:t>
            </a:r>
            <a:r>
              <a:rPr lang="en-US" sz="1800" dirty="0">
                <a:latin typeface="+mn-lt"/>
                <a:sym typeface="Wingdings"/>
              </a:rPr>
              <a:t>)</a:t>
            </a:r>
          </a:p>
          <a:p>
            <a:r>
              <a:rPr lang="en-US" sz="1800" dirty="0">
                <a:latin typeface="+mn-lt"/>
              </a:rPr>
              <a:t>Frame </a:t>
            </a:r>
            <a:r>
              <a:rPr lang="en-US" sz="1800" dirty="0">
                <a:latin typeface="+mn-lt"/>
                <a:sym typeface="Wingdings"/>
              </a:rPr>
              <a:t> </a:t>
            </a:r>
            <a:r>
              <a:rPr lang="en-US" sz="1800" dirty="0" err="1">
                <a:latin typeface="+mn-lt"/>
              </a:rPr>
              <a:t>ClassifyFrame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predicate,predicatevector</a:t>
            </a:r>
            <a:r>
              <a:rPr lang="en-US" sz="1800" dirty="0">
                <a:latin typeface="+mn-lt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8200" y="3877716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, Frame)</a:t>
            </a:r>
            <a:endParaRPr lang="en-US" sz="18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3600" y="3943350"/>
            <a:ext cx="76200" cy="2667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Frame Identification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1" y="1809750"/>
            <a:ext cx="6759549" cy="2133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7731" y="1123950"/>
            <a:ext cx="16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Das et al (2014)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131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English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593"/>
            <a:ext cx="7823200" cy="38189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verbs: </a:t>
            </a:r>
            <a:r>
              <a:rPr lang="en-US" dirty="0" err="1"/>
              <a:t>NomBank</a:t>
            </a:r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1" y="1011705"/>
            <a:ext cx="5670550" cy="39514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22753" y="1130300"/>
            <a:ext cx="191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Meyers et al. 2004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4863584"/>
            <a:ext cx="30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Figure from Jiang </a:t>
            </a:r>
            <a:r>
              <a:rPr lang="en-US" sz="1800" dirty="0">
                <a:latin typeface="+mn-lt"/>
              </a:rPr>
              <a:t>and Ng 2006</a:t>
            </a: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Issues for nouns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Nominalization lexicon (employment</a:t>
            </a:r>
            <a:r>
              <a:rPr lang="en-US" dirty="0">
                <a:sym typeface="Wingdings"/>
              </a:rPr>
              <a:t> employ)</a:t>
            </a:r>
          </a:p>
          <a:p>
            <a:pPr lvl="1"/>
            <a:r>
              <a:rPr lang="en-US" dirty="0">
                <a:sym typeface="Wingdings"/>
              </a:rPr>
              <a:t>Morphological stem</a:t>
            </a:r>
          </a:p>
          <a:p>
            <a:pPr lvl="2"/>
            <a:r>
              <a:rPr lang="en-US" dirty="0">
                <a:sym typeface="Wingdings"/>
              </a:rPr>
              <a:t>Healthcare, Medicate  care</a:t>
            </a:r>
          </a:p>
          <a:p>
            <a:r>
              <a:rPr lang="en-US" dirty="0">
                <a:sym typeface="Wingdings"/>
              </a:rPr>
              <a:t>Different positions</a:t>
            </a:r>
          </a:p>
          <a:p>
            <a:pPr lvl="1"/>
            <a:r>
              <a:rPr lang="en-US" dirty="0">
                <a:sym typeface="Wingdings"/>
              </a:rPr>
              <a:t>Most arguments of nominal predicates occur inside the NP</a:t>
            </a:r>
          </a:p>
          <a:p>
            <a:pPr lvl="1"/>
            <a:r>
              <a:rPr lang="en-US" dirty="0">
                <a:sym typeface="Wingdings"/>
              </a:rPr>
              <a:t>Others are introduced by support verbs</a:t>
            </a:r>
          </a:p>
          <a:p>
            <a:pPr lvl="1"/>
            <a:r>
              <a:rPr lang="en-US" dirty="0">
                <a:sym typeface="Wingdings"/>
              </a:rPr>
              <a:t>Especially light verbs  “X made an argument”, “Y took a nap”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170325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</a:p>
        </p:txBody>
      </p:sp>
    </p:spTree>
    <p:extLst>
      <p:ext uri="{BB962C8B-B14F-4D97-AF65-F5344CB8AC3E}">
        <p14:creationId xmlns:p14="http://schemas.microsoft.com/office/powerpoint/2010/main" val="115461560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/>
              <a:t>A level of shallow semantics for representing events and their participants</a:t>
            </a:r>
          </a:p>
          <a:p>
            <a:pPr lvl="1"/>
            <a:r>
              <a:rPr lang="en-US" dirty="0"/>
              <a:t>Intermediate between parses and full semantics</a:t>
            </a:r>
          </a:p>
          <a:p>
            <a:r>
              <a:rPr lang="en-US" dirty="0"/>
              <a:t>Two common architectures, for various languages</a:t>
            </a:r>
          </a:p>
          <a:p>
            <a:pPr lvl="1"/>
            <a:r>
              <a:rPr lang="en-US" dirty="0" err="1"/>
              <a:t>FrameNet</a:t>
            </a:r>
            <a:r>
              <a:rPr lang="en-US" dirty="0"/>
              <a:t>: frame-specific roles</a:t>
            </a:r>
          </a:p>
          <a:p>
            <a:pPr lvl="1"/>
            <a:r>
              <a:rPr lang="en-US" dirty="0" err="1"/>
              <a:t>PropBank</a:t>
            </a:r>
            <a:r>
              <a:rPr lang="en-US" dirty="0"/>
              <a:t>: Proto-roles</a:t>
            </a:r>
          </a:p>
          <a:p>
            <a:r>
              <a:rPr lang="en-US" dirty="0"/>
              <a:t>Current systems extract by </a:t>
            </a:r>
          </a:p>
          <a:p>
            <a:pPr lvl="1"/>
            <a:r>
              <a:rPr lang="en-US" dirty="0"/>
              <a:t>parsing sentence</a:t>
            </a:r>
          </a:p>
          <a:p>
            <a:pPr lvl="1"/>
            <a:r>
              <a:rPr lang="en-US" dirty="0"/>
              <a:t>Finding predicates in the sentence</a:t>
            </a:r>
          </a:p>
          <a:p>
            <a:pPr lvl="2"/>
            <a:r>
              <a:rPr lang="en-US" dirty="0"/>
              <a:t>For each one, classify each parse tree constituent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52550"/>
            <a:ext cx="7924800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Neo-</a:t>
            </a:r>
            <a:r>
              <a:rPr lang="en-US" dirty="0" err="1"/>
              <a:t>Davidsonian</a:t>
            </a:r>
            <a:r>
              <a:rPr lang="en-US" dirty="0"/>
              <a:t> event representation: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Sasha broke the window</a:t>
            </a:r>
          </a:p>
          <a:p>
            <a:pPr marL="342900" lvl="1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Subjects of break and open: </a:t>
            </a:r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</a:p>
          <a:p>
            <a:pPr marL="0" indent="0">
              <a:buNone/>
            </a:pPr>
            <a:r>
              <a:rPr lang="en-US" b="1" dirty="0"/>
              <a:t>Deep roles </a:t>
            </a:r>
            <a:r>
              <a:rPr lang="en-US" dirty="0"/>
              <a:t>specific to each event (breaking, opening)</a:t>
            </a:r>
          </a:p>
          <a:p>
            <a:pPr marL="0" indent="0">
              <a:buNone/>
            </a:pPr>
            <a:r>
              <a:rPr lang="en-US" dirty="0"/>
              <a:t>Hard to reason about them for NLU applications like QA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705350"/>
            <a:ext cx="3048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2190750"/>
            <a:ext cx="390779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  <a:r>
              <a:rPr lang="en-US" dirty="0"/>
              <a:t> have something in common!</a:t>
            </a:r>
          </a:p>
          <a:p>
            <a:pPr lvl="1"/>
            <a:r>
              <a:rPr lang="en-US" dirty="0"/>
              <a:t>Volitional actors</a:t>
            </a:r>
          </a:p>
          <a:p>
            <a:pPr lvl="1"/>
            <a:r>
              <a:rPr lang="en-US" dirty="0"/>
              <a:t>Often animate</a:t>
            </a:r>
          </a:p>
          <a:p>
            <a:pPr lvl="1"/>
            <a:r>
              <a:rPr lang="en-US" dirty="0"/>
              <a:t>Direct causal responsibility for their events</a:t>
            </a:r>
          </a:p>
          <a:p>
            <a:r>
              <a:rPr lang="en-US" dirty="0"/>
              <a:t>Thematic roles are a way to capture this semantic commonality between </a:t>
            </a:r>
            <a:r>
              <a:rPr lang="en-US" i="1" dirty="0"/>
              <a:t>Breakers </a:t>
            </a:r>
            <a:r>
              <a:rPr lang="en-US" dirty="0"/>
              <a:t>and </a:t>
            </a:r>
            <a:r>
              <a:rPr lang="en-US" i="1" dirty="0"/>
              <a:t>Eaters</a:t>
            </a:r>
            <a:r>
              <a:rPr lang="en-US" dirty="0"/>
              <a:t>. </a:t>
            </a:r>
          </a:p>
          <a:p>
            <a:r>
              <a:rPr lang="en-US" dirty="0"/>
              <a:t>They are both </a:t>
            </a:r>
            <a:r>
              <a:rPr lang="en-US" cap="small" dirty="0"/>
              <a:t>agents. </a:t>
            </a:r>
          </a:p>
          <a:p>
            <a:r>
              <a:rPr lang="en-US" dirty="0"/>
              <a:t>The </a:t>
            </a:r>
            <a:r>
              <a:rPr lang="en-US" i="1" dirty="0" err="1"/>
              <a:t>BrokenThing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OpenedThing</a:t>
            </a:r>
            <a:r>
              <a:rPr lang="en-US" dirty="0"/>
              <a:t>, are </a:t>
            </a:r>
            <a:r>
              <a:rPr lang="en-US" cap="small" dirty="0"/>
              <a:t>themes.</a:t>
            </a:r>
            <a:endParaRPr lang="en-US" dirty="0"/>
          </a:p>
          <a:p>
            <a:pPr lvl="1"/>
            <a:r>
              <a:rPr lang="en-US" dirty="0"/>
              <a:t>prototypically inanimate objects affected in some way by the action</a:t>
            </a:r>
            <a:endParaRPr lang="en-US" cap="smal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215256"/>
            <a:ext cx="7467600" cy="74295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03350"/>
            <a:ext cx="8534400" cy="3333750"/>
          </a:xfrm>
        </p:spPr>
        <p:txBody>
          <a:bodyPr/>
          <a:lstStyle/>
          <a:p>
            <a:r>
              <a:rPr lang="en-US" dirty="0"/>
              <a:t>One of the oldest linguistic models</a:t>
            </a:r>
          </a:p>
          <a:p>
            <a:pPr lvl="1"/>
            <a:r>
              <a:rPr lang="en-US" dirty="0"/>
              <a:t>Indian grammarian Panini between the 7th and 4th centuries BCE </a:t>
            </a:r>
          </a:p>
          <a:p>
            <a:r>
              <a:rPr lang="en-US" dirty="0"/>
              <a:t>Modern formulation from Fillmore (1966,1968), Gruber (1965)</a:t>
            </a:r>
          </a:p>
          <a:p>
            <a:pPr lvl="1"/>
            <a:r>
              <a:rPr lang="en-US" dirty="0"/>
              <a:t>Fillmore influenced by Lucien </a:t>
            </a:r>
            <a:r>
              <a:rPr lang="en-US" dirty="0" err="1"/>
              <a:t>Tesnière’s</a:t>
            </a:r>
            <a:r>
              <a:rPr lang="en-US" dirty="0"/>
              <a:t> (1959) </a:t>
            </a:r>
            <a:r>
              <a:rPr lang="en-US" i="1" dirty="0" err="1"/>
              <a:t>Éléments</a:t>
            </a:r>
            <a:r>
              <a:rPr lang="en-US" i="1" dirty="0"/>
              <a:t> 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/>
              <a:t>Structurale</a:t>
            </a:r>
            <a:r>
              <a:rPr lang="en-US" i="1" dirty="0"/>
              <a:t>, </a:t>
            </a:r>
            <a:r>
              <a:rPr lang="en-US" dirty="0"/>
              <a:t>the book that introduced dependency grammar</a:t>
            </a:r>
          </a:p>
          <a:p>
            <a:pPr lvl="1"/>
            <a:r>
              <a:rPr lang="en-US" dirty="0"/>
              <a:t>Fillmore first referred to roles as </a:t>
            </a:r>
            <a:r>
              <a:rPr lang="en-US" i="1" dirty="0" err="1"/>
              <a:t>actants</a:t>
            </a:r>
            <a:r>
              <a:rPr lang="en-US" i="1" dirty="0"/>
              <a:t> </a:t>
            </a:r>
            <a:r>
              <a:rPr lang="en-US" dirty="0"/>
              <a:t>(Fillmore, 1966) but switched to the term </a:t>
            </a:r>
            <a:r>
              <a:rPr lang="en-US" i="1" dirty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0385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25251</TotalTime>
  <Words>2050</Words>
  <Application>Microsoft Macintosh PowerPoint</Application>
  <PresentationFormat>Presentazione su schermo (16:9)</PresentationFormat>
  <Paragraphs>357</Paragraphs>
  <Slides>60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(Headings)</vt:lpstr>
      <vt:lpstr>Lucida Sans</vt:lpstr>
      <vt:lpstr>Tahoma</vt:lpstr>
      <vt:lpstr>Times</vt:lpstr>
      <vt:lpstr>Times New Roman</vt:lpstr>
      <vt:lpstr>NLP-jurafsky</vt:lpstr>
      <vt:lpstr>Computational Lexical Semantics</vt:lpstr>
      <vt:lpstr>Semantic Role Labeling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Plus nouns and light verbs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 between frames</vt:lpstr>
      <vt:lpstr>Relations between frames</vt:lpstr>
      <vt:lpstr>Schematic of Frame Semantics</vt:lpstr>
      <vt:lpstr>FrameNet Complexity</vt:lpstr>
      <vt:lpstr>FrameNet and PropBank representations</vt:lpstr>
      <vt:lpstr>Semantic Role Labeling</vt:lpstr>
      <vt:lpstr>Semantic role labeling (SRL) </vt:lpstr>
      <vt:lpstr>History</vt:lpstr>
      <vt:lpstr>Why Semantic Role Labeling</vt:lpstr>
      <vt:lpstr>A simple modern algorithm</vt:lpstr>
      <vt:lpstr>How do we decide what is a predicate</vt:lpstr>
      <vt:lpstr>Semantic Role Labeling</vt:lpstr>
      <vt:lpstr>Features</vt:lpstr>
      <vt:lpstr>Path Features</vt:lpstr>
      <vt:lpstr>Frequent path features</vt:lpstr>
      <vt:lpstr>Final feature vector</vt:lpstr>
      <vt:lpstr>3-step version of SRL algorithm</vt:lpstr>
      <vt:lpstr>Why add Pruning and Identification steps?</vt:lpstr>
      <vt:lpstr>Pruning heuristics – Xue and Palmer (2004)</vt:lpstr>
      <vt:lpstr>A common final stage: joint inference</vt:lpstr>
      <vt:lpstr>How to do joint inference</vt:lpstr>
      <vt:lpstr>More complications: FrameNet</vt:lpstr>
      <vt:lpstr>Features for Frame Identification</vt:lpstr>
      <vt:lpstr>Not just English</vt:lpstr>
      <vt:lpstr>Not just verbs: NomBank </vt:lpstr>
      <vt:lpstr>Additional Issues for nouns</vt:lpstr>
      <vt:lpstr>Semantic Role Labeling</vt:lpstr>
      <vt:lpstr>Semantic Role Labeling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Matteo Cristani</cp:lastModifiedBy>
  <cp:revision>682</cp:revision>
  <cp:lastPrinted>2009-04-20T16:46:08Z</cp:lastPrinted>
  <dcterms:created xsi:type="dcterms:W3CDTF">2010-04-19T15:31:24Z</dcterms:created>
  <dcterms:modified xsi:type="dcterms:W3CDTF">2022-09-19T12:16:40Z</dcterms:modified>
</cp:coreProperties>
</file>